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11"/>
      <p:bold r:id="rId12"/>
      <p:italic r:id="rId13"/>
      <p:boldItalic r:id="rId14"/>
    </p:embeddedFont>
    <p:embeddedFont>
      <p:font typeface="Helvetica Neue Light" panose="02000403000000020004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718"/>
  </p:normalViewPr>
  <p:slideViewPr>
    <p:cSldViewPr snapToGrid="0">
      <p:cViewPr>
        <p:scale>
          <a:sx n="120" d="100"/>
          <a:sy n="120" d="100"/>
        </p:scale>
        <p:origin x="1304" y="7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7cc32eb978_8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7cc32eb978_8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7cc32eb978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7cc32eb978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8483a53a9b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8483a53a9b_1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8483a53a9b_1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8483a53a9b_1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077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i="1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i="1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i="1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i="1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i="1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i="1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i="1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i="1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i="1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4843120"/>
            <a:ext cx="9144000" cy="310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  <a:defRPr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  <a:defRPr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  <a:defRPr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  <a:defRPr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  <a:defRPr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  <a:defRPr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  <a:defRPr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  <a:defRPr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Helvetica Neue"/>
              <a:buNone/>
              <a:defRPr sz="2000" b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 Light"/>
              <a:buChar char="●"/>
              <a:defRPr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lvl="1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Char char="○"/>
              <a:defRPr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lvl="2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Char char="■"/>
              <a:defRPr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lvl="3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Char char="●"/>
              <a:defRPr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lvl="4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Char char="○"/>
              <a:defRPr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lvl="5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Char char="■"/>
              <a:defRPr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lvl="6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Char char="●"/>
              <a:defRPr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lvl="7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Char char="○"/>
              <a:defRPr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lvl="8" indent="-2921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Helvetica Neue Light"/>
              <a:buChar char="■"/>
              <a:defRPr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72458" y="47959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</a:defRPr>
            </a:lvl1pPr>
            <a:lvl2pPr lvl="1" algn="r">
              <a:buNone/>
              <a:defRPr sz="1000">
                <a:solidFill>
                  <a:schemeClr val="lt1"/>
                </a:solidFill>
              </a:defRPr>
            </a:lvl2pPr>
            <a:lvl3pPr lvl="2" algn="r">
              <a:buNone/>
              <a:defRPr sz="1000">
                <a:solidFill>
                  <a:schemeClr val="lt1"/>
                </a:solidFill>
              </a:defRPr>
            </a:lvl3pPr>
            <a:lvl4pPr lvl="3" algn="r">
              <a:buNone/>
              <a:defRPr sz="1000">
                <a:solidFill>
                  <a:schemeClr val="lt1"/>
                </a:solidFill>
              </a:defRPr>
            </a:lvl4pPr>
            <a:lvl5pPr lvl="4" algn="r">
              <a:buNone/>
              <a:defRPr sz="1000">
                <a:solidFill>
                  <a:schemeClr val="lt1"/>
                </a:solidFill>
              </a:defRPr>
            </a:lvl5pPr>
            <a:lvl6pPr lvl="5" algn="r">
              <a:buNone/>
              <a:defRPr sz="1000">
                <a:solidFill>
                  <a:schemeClr val="lt1"/>
                </a:solidFill>
              </a:defRPr>
            </a:lvl6pPr>
            <a:lvl7pPr lvl="6" algn="r">
              <a:buNone/>
              <a:defRPr sz="1000">
                <a:solidFill>
                  <a:schemeClr val="lt1"/>
                </a:solidFill>
              </a:defRPr>
            </a:lvl7pPr>
            <a:lvl8pPr lvl="7" algn="r">
              <a:buNone/>
              <a:defRPr sz="1000">
                <a:solidFill>
                  <a:schemeClr val="lt1"/>
                </a:solidFill>
              </a:defRPr>
            </a:lvl8pPr>
            <a:lvl9pPr lvl="8" algn="r">
              <a:buNone/>
              <a:defRPr sz="1000"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0" y="0"/>
            <a:ext cx="9144000" cy="3102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" name="Google Shape;11;p1"/>
          <p:cNvSpPr txBox="1"/>
          <p:nvPr/>
        </p:nvSpPr>
        <p:spPr>
          <a:xfrm>
            <a:off x="406339" y="4851979"/>
            <a:ext cx="39099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Digital Structures | Natasha K. Hirt</a:t>
            </a:r>
            <a:endParaRPr sz="8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2" name="Google Shape;12;p1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118838" y="4922268"/>
            <a:ext cx="272150" cy="15634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"/>
          <p:cNvSpPr txBox="1"/>
          <p:nvPr/>
        </p:nvSpPr>
        <p:spPr>
          <a:xfrm>
            <a:off x="45351" y="-4200"/>
            <a:ext cx="7026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 b="1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Algorithm Engineering: </a:t>
            </a:r>
            <a:r>
              <a:rPr lang="en-GB" sz="80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An Experimental Analysis of a Compact Graph Representation</a:t>
            </a:r>
            <a:endParaRPr sz="800">
              <a:solidFill>
                <a:srgbClr val="FFFFFF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An Experimental Analysis of a Compact Graph Representation</a:t>
            </a:r>
            <a:endParaRPr sz="220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Paper Review // 6.5060 Algorithm Engineering</a:t>
            </a:r>
            <a:endParaRPr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/>
              <a:t>An Experimental Analysis of a Compact Graph Representation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375375" y="3881825"/>
            <a:ext cx="1642500" cy="3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000" b="1">
                <a:latin typeface="Helvetica Neue"/>
                <a:ea typeface="Helvetica Neue"/>
                <a:cs typeface="Helvetica Neue"/>
                <a:sym typeface="Helvetica Neue"/>
              </a:rPr>
              <a:t>Dan(iel) K. Blandford</a:t>
            </a:r>
            <a:endParaRPr sz="1000"/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5384206" y="3881831"/>
            <a:ext cx="1380000" cy="4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000" b="1">
                <a:latin typeface="Helvetica Neue"/>
                <a:ea typeface="Helvetica Neue"/>
                <a:cs typeface="Helvetica Neue"/>
                <a:sym typeface="Helvetica Neue"/>
              </a:rPr>
              <a:t>Guy E. Blelloch</a:t>
            </a:r>
            <a:endParaRPr sz="10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body" idx="1"/>
          </p:nvPr>
        </p:nvSpPr>
        <p:spPr>
          <a:xfrm>
            <a:off x="7211456" y="3881831"/>
            <a:ext cx="1380000" cy="4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000" b="1">
                <a:latin typeface="Helvetica Neue"/>
                <a:ea typeface="Helvetica Neue"/>
                <a:cs typeface="Helvetica Neue"/>
                <a:sym typeface="Helvetica Neue"/>
              </a:rPr>
              <a:t>Ian A. Kash</a:t>
            </a:r>
            <a:endParaRPr sz="10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5693156" y="4175706"/>
            <a:ext cx="1380000" cy="4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000"/>
              <a:t>CMU</a:t>
            </a:r>
            <a:endParaRPr sz="1000"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00" y="863202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0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Proceedings of the sixth Workshop on Algorithm Engineering and Experiments and the first Workshop on Analytic Algorithmics and Combinatorics (2004). Partially funded by the NSF, RIP.</a:t>
            </a:r>
            <a:endParaRPr sz="2200"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5375" y="2106325"/>
            <a:ext cx="1642500" cy="164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24813" y="4224425"/>
            <a:ext cx="2130071" cy="44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0983" y="2111625"/>
            <a:ext cx="2190018" cy="164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54100" y="2111625"/>
            <a:ext cx="1094730" cy="164250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>
            <a:spLocks noGrp="1"/>
          </p:cNvSpPr>
          <p:nvPr>
            <p:ph type="body" idx="1"/>
          </p:nvPr>
        </p:nvSpPr>
        <p:spPr>
          <a:xfrm>
            <a:off x="7577281" y="4175706"/>
            <a:ext cx="1380000" cy="4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000"/>
              <a:t>U Illinois</a:t>
            </a:r>
            <a:endParaRPr sz="1000"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5418967" y="4309520"/>
            <a:ext cx="378900" cy="4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050">
                <a:latin typeface="Arial"/>
                <a:ea typeface="Arial"/>
                <a:cs typeface="Arial"/>
                <a:sym typeface="Arial"/>
              </a:rPr>
              <a:t>✅</a:t>
            </a:r>
            <a:endParaRPr sz="1000"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5384206" y="1610181"/>
            <a:ext cx="1380000" cy="4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000" b="1">
                <a:latin typeface="Helvetica Neue"/>
                <a:ea typeface="Helvetica Neue"/>
                <a:cs typeface="Helvetica Neue"/>
                <a:sym typeface="Helvetica Neue"/>
              </a:rPr>
              <a:t>Authors (CMU)</a:t>
            </a:r>
            <a:endParaRPr sz="1000"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97850" y="1348327"/>
            <a:ext cx="2611209" cy="3402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750" y="815525"/>
            <a:ext cx="5129289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Large graph networks</a:t>
            </a:r>
            <a:endParaRPr dirty="0"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8925" y="815528"/>
            <a:ext cx="2831549" cy="209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53101" y="3041950"/>
            <a:ext cx="1835100" cy="150417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5362730" y="4509908"/>
            <a:ext cx="3017400" cy="3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https://geoawesome.com/cool-mapping-project-10-city-street-grids-visualized-by-orientation/</a:t>
            </a:r>
            <a:endParaRPr sz="5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" name="Picture 2" descr="database Vector Icons free download in SVG, PNG Format">
            <a:extLst>
              <a:ext uri="{FF2B5EF4-FFF2-40B4-BE49-F238E27FC236}">
                <a16:creationId xmlns:a16="http://schemas.microsoft.com/office/drawing/2014/main" id="{9651EC0E-A375-103C-F9DB-5B7A0F2939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6797" y="2717285"/>
            <a:ext cx="0" cy="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0653" y="2347986"/>
            <a:ext cx="800850" cy="596579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Large graph networks: What representation?</a:t>
            </a:r>
            <a:endParaRPr dirty="0"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0653" y="2347986"/>
            <a:ext cx="804871" cy="59657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0653" y="2347987"/>
            <a:ext cx="804871" cy="659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2" descr="database Vector Icons free download in SVG, PNG Format">
            <a:extLst>
              <a:ext uri="{FF2B5EF4-FFF2-40B4-BE49-F238E27FC236}">
                <a16:creationId xmlns:a16="http://schemas.microsoft.com/office/drawing/2014/main" id="{7EA5215E-10F8-6ECB-8AF9-C9C0669CF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6632" y="2294984"/>
            <a:ext cx="870735" cy="870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39DFF-0405-635A-77AD-836D507C9E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E39A5-1076-73F5-815B-5D953ACDF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Separator-based graph representation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7B13EC-9265-7A93-AC7D-6732FF82D7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4961" y="3760062"/>
            <a:ext cx="4241800" cy="63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1EA794E-8A08-785C-D0FC-2A7CD4428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7464" y="1297763"/>
            <a:ext cx="1790804" cy="23170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040146F-68C0-34AD-BE95-40C853D83A6C}"/>
              </a:ext>
            </a:extLst>
          </p:cNvPr>
          <p:cNvSpPr txBox="1"/>
          <p:nvPr/>
        </p:nvSpPr>
        <p:spPr>
          <a:xfrm>
            <a:off x="6335367" y="1947359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700" dirty="0"/>
              <a:t>Canton Avenue</a:t>
            </a:r>
          </a:p>
          <a:p>
            <a:pPr algn="r"/>
            <a:r>
              <a:rPr lang="en-US" sz="700" dirty="0"/>
              <a:t>Wikipedia</a:t>
            </a:r>
          </a:p>
        </p:txBody>
      </p:sp>
      <p:pic>
        <p:nvPicPr>
          <p:cNvPr id="3076" name="Picture 4" descr="Canton Avenue - Wikipedia">
            <a:extLst>
              <a:ext uri="{FF2B5EF4-FFF2-40B4-BE49-F238E27FC236}">
                <a16:creationId xmlns:a16="http://schemas.microsoft.com/office/drawing/2014/main" id="{57245B14-DBBA-818F-F4FB-8F6FFB538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7716" y="2276402"/>
            <a:ext cx="1003780" cy="1338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1AA77C-2BC0-5A0E-9043-B6A814093A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099" y="1392864"/>
            <a:ext cx="1561405" cy="126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685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6C08E-EEC1-CED5-8F7D-D32766E0D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Prefix 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396BAA-6DB4-6958-839B-6695CFB6B1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89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A9B5BA-6E1A-CC66-78E6-A09D78B1D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DA6C3-D9CF-D6AB-0182-505CC0225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next step: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AD09AA-FA32-B3C1-F7B0-0037205C63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Dynamic graphs</a:t>
            </a:r>
          </a:p>
          <a:p>
            <a:r>
              <a:rPr lang="en-US" dirty="0"/>
              <a:t>Experimental verification</a:t>
            </a:r>
          </a:p>
          <a:p>
            <a:pPr lvl="1"/>
            <a:r>
              <a:rPr lang="en-US" dirty="0"/>
              <a:t>Two machines</a:t>
            </a:r>
          </a:p>
          <a:p>
            <a:pPr lvl="1"/>
            <a:r>
              <a:rPr lang="en-US" dirty="0"/>
              <a:t>Different prefix codes</a:t>
            </a:r>
          </a:p>
          <a:p>
            <a:pPr lvl="1"/>
            <a:r>
              <a:rPr lang="en-US" dirty="0"/>
              <a:t>Variants on adjacency-list representation</a:t>
            </a:r>
          </a:p>
          <a:p>
            <a:pPr lvl="1"/>
            <a:r>
              <a:rPr lang="en-US" dirty="0"/>
              <a:t>Lots of graphs: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B101C00-E99D-B543-B6F3-3AACB85A5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6177377"/>
              </p:ext>
            </p:extLst>
          </p:nvPr>
        </p:nvGraphicFramePr>
        <p:xfrm>
          <a:off x="1524000" y="2667443"/>
          <a:ext cx="6096000" cy="1519926"/>
        </p:xfrm>
        <a:graphic>
          <a:graphicData uri="http://schemas.openxmlformats.org/drawingml/2006/table">
            <a:tbl>
              <a:tblPr firstRow="1" firstCol="1">
                <a:tableStyleId>{9D7B26C5-4107-4FEC-AEDC-1716B250A1EF}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2711313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7464296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93302615"/>
                    </a:ext>
                  </a:extLst>
                </a:gridCol>
              </a:tblGrid>
              <a:tr h="253321">
                <a:tc>
                  <a:txBody>
                    <a:bodyPr/>
                    <a:lstStyle/>
                    <a:p>
                      <a:pPr lvl="2"/>
                      <a:endParaRPr 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Nodes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Edges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7118993"/>
                  </a:ext>
                </a:extLst>
              </a:tr>
              <a:tr h="253321">
                <a:tc>
                  <a:txBody>
                    <a:bodyPr/>
                    <a:lstStyle/>
                    <a:p>
                      <a:pPr lvl="2"/>
                      <a:r>
                        <a:rPr lang="en-US" sz="900" dirty="0"/>
                        <a:t>Finite-element meshes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Masses (generally)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Stiffness relationships (e.g. beam)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468915"/>
                  </a:ext>
                </a:extLst>
              </a:tr>
              <a:tr h="253321">
                <a:tc>
                  <a:txBody>
                    <a:bodyPr/>
                    <a:lstStyle/>
                    <a:p>
                      <a:r>
                        <a:rPr lang="en-US" sz="900" dirty="0"/>
                        <a:t>VLSI circuits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Gates, transistors, etc.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Wires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506009"/>
                  </a:ext>
                </a:extLst>
              </a:tr>
              <a:tr h="253321">
                <a:tc>
                  <a:txBody>
                    <a:bodyPr/>
                    <a:lstStyle/>
                    <a:p>
                      <a:r>
                        <a:rPr lang="en-US" sz="900" dirty="0"/>
                        <a:t>Map graphs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Cities, intersections, etc.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Roads, paths, streets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1912587"/>
                  </a:ext>
                </a:extLst>
              </a:tr>
              <a:tr h="253321">
                <a:tc>
                  <a:txBody>
                    <a:bodyPr/>
                    <a:lstStyle/>
                    <a:p>
                      <a:r>
                        <a:rPr lang="en-US" sz="900" dirty="0"/>
                        <a:t>Router connectivity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Routers, switches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Links between routers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4597600"/>
                  </a:ext>
                </a:extLst>
              </a:tr>
              <a:tr h="253321">
                <a:tc>
                  <a:txBody>
                    <a:bodyPr/>
                    <a:lstStyle/>
                    <a:p>
                      <a:r>
                        <a:rPr lang="en-US" sz="900" dirty="0"/>
                        <a:t>Link graphs of the web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Web pages, online resources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900" dirty="0"/>
                        <a:t>Hyperlinks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01446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0406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965E4-DEF0-01E6-46F5-F0138951F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94C1F-3636-0B9E-E561-17C55FE0B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128D2-B2A4-B5D3-FE69-26467C324B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Adjacency array (38 bits per edge)</a:t>
            </a:r>
          </a:p>
          <a:p>
            <a:endParaRPr lang="en-US" dirty="0"/>
          </a:p>
          <a:p>
            <a:r>
              <a:rPr lang="en-US" dirty="0"/>
              <a:t>Gamma Codes</a:t>
            </a:r>
          </a:p>
          <a:p>
            <a:r>
              <a:rPr lang="en-US" dirty="0"/>
              <a:t>Nibble Codes</a:t>
            </a:r>
          </a:p>
          <a:p>
            <a:r>
              <a:rPr lang="en-US" dirty="0"/>
              <a:t>Snip Codes (9 bits per edge)</a:t>
            </a:r>
          </a:p>
          <a:p>
            <a:r>
              <a:rPr lang="en-US" dirty="0"/>
              <a:t>Byte Codes (12.5 bits per edge)</a:t>
            </a:r>
          </a:p>
        </p:txBody>
      </p:sp>
    </p:spTree>
    <p:extLst>
      <p:ext uri="{BB962C8B-B14F-4D97-AF65-F5344CB8AC3E}">
        <p14:creationId xmlns:p14="http://schemas.microsoft.com/office/powerpoint/2010/main" val="8682934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209</Words>
  <Application>Microsoft Macintosh PowerPoint</Application>
  <PresentationFormat>On-screen Show (16:9)</PresentationFormat>
  <Paragraphs>49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Helvetica Neue Light</vt:lpstr>
      <vt:lpstr>Arial</vt:lpstr>
      <vt:lpstr>Helvetica Neue</vt:lpstr>
      <vt:lpstr>Simple Light</vt:lpstr>
      <vt:lpstr>An Experimental Analysis of a Compact Graph Representation</vt:lpstr>
      <vt:lpstr>An Experimental Analysis of a Compact Graph Representation</vt:lpstr>
      <vt:lpstr>Large graph networks</vt:lpstr>
      <vt:lpstr>Large graph networks: What representation?</vt:lpstr>
      <vt:lpstr>Separator-based graph representation</vt:lpstr>
      <vt:lpstr>Prefix codes</vt:lpstr>
      <vt:lpstr>The next step:</vt:lpstr>
      <vt:lpstr>Codes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Natasha Hirt</cp:lastModifiedBy>
  <cp:revision>1</cp:revision>
  <dcterms:modified xsi:type="dcterms:W3CDTF">2025-10-02T12:13:07Z</dcterms:modified>
</cp:coreProperties>
</file>